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5"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26" autoAdjust="0"/>
    <p:restoredTop sz="94660"/>
  </p:normalViewPr>
  <p:slideViewPr>
    <p:cSldViewPr snapToGrid="0">
      <p:cViewPr>
        <p:scale>
          <a:sx n="71" d="100"/>
          <a:sy n="71" d="100"/>
        </p:scale>
        <p:origin x="-702" y="-30"/>
      </p:cViewPr>
      <p:guideLst>
        <p:guide orient="horz" pos="2160"/>
        <p:guide pos="3840"/>
      </p:guideLst>
    </p:cSldViewPr>
  </p:slideViewPr>
  <p:notesTextViewPr>
    <p:cViewPr>
      <p:scale>
        <a:sx n="1" d="1"/>
        <a:sy n="1" d="1"/>
      </p:scale>
      <p:origin x="0" y="18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51E77-2B05-4027-BE14-289A618B912A}" type="datetimeFigureOut">
              <a:rPr lang="en-GB" smtClean="0"/>
              <a:pPr/>
              <a:t>01/08/2019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3FEFD-1B5C-481D-B9AE-4BED8EA6842C}" type="slidenum">
              <a:rPr lang="en-GB" smtClean="0"/>
              <a:pPr/>
              <a:t>‹#›</a:t>
            </a:fld>
            <a:endParaRPr lang="en-GB" dirty="0"/>
          </a:p>
        </p:txBody>
      </p:sp>
    </p:spTree>
    <p:extLst>
      <p:ext uri="{BB962C8B-B14F-4D97-AF65-F5344CB8AC3E}">
        <p14:creationId xmlns="" xmlns:p14="http://schemas.microsoft.com/office/powerpoint/2010/main" val="1440047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Patient’s autonomy in the United</a:t>
            </a:r>
            <a:r>
              <a:rPr lang="en-GB" baseline="0" dirty="0" smtClean="0"/>
              <a:t> States has increasingly become a fundamental ethical issue in the recent years (</a:t>
            </a:r>
            <a:r>
              <a:rPr lang="fi-FI" baseline="0" dirty="0" smtClean="0"/>
              <a:t>Hussaini &amp; Ali, 2018)</a:t>
            </a:r>
            <a:r>
              <a:rPr lang="en-GB" baseline="0" dirty="0" smtClean="0"/>
              <a:t>. On the same note, the need to recognize the ethical aspects in the provision of care has increased the need to respect the patient’s autonomy. Although most oncologists reject telling patients about their critical condition, the patients have full rights to know what they are ailing. As such, this will allow them to have time to make concrete decisions based on the conditions they are suffering from, without being pressured.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2</a:t>
            </a:fld>
            <a:endParaRPr lang="en-GB" dirty="0"/>
          </a:p>
        </p:txBody>
      </p:sp>
    </p:spTree>
    <p:extLst>
      <p:ext uri="{BB962C8B-B14F-4D97-AF65-F5344CB8AC3E}">
        <p14:creationId xmlns="" xmlns:p14="http://schemas.microsoft.com/office/powerpoint/2010/main" val="4712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take</a:t>
            </a:r>
            <a:r>
              <a:rPr lang="en-GB" baseline="0" dirty="0" smtClean="0"/>
              <a:t>s a lot of courage for both physicians and nurses to disclose to patients what they are ailing (Zwitter, 2019). Despite of the severity of the conditions, patients should be informed about their conditions at an early stage. This is because the information belongs to the patients, and as such, it is unethical to keep it away from them. For that reason, patients should be allowed to make decisions without being manipulated at any given time.</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3</a:t>
            </a:fld>
            <a:endParaRPr lang="en-GB" dirty="0"/>
          </a:p>
        </p:txBody>
      </p:sp>
    </p:spTree>
    <p:extLst>
      <p:ext uri="{BB962C8B-B14F-4D97-AF65-F5344CB8AC3E}">
        <p14:creationId xmlns="" xmlns:p14="http://schemas.microsoft.com/office/powerpoint/2010/main" val="2721709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Healthcare provider</a:t>
            </a:r>
            <a:r>
              <a:rPr lang="en-GB" baseline="0" dirty="0" smtClean="0"/>
              <a:t>s accommodate the fact that disclosing information on the diagnosis and conditions that patients are suffering from will demotivate them (Zwitter, 2019). As such, this may make the patients weaker hence triggering death. in addition, it is vital that healthcare providers practice to remain honest and transparent in the provision of care. For that reason, it is ethical enough that healthcare providers consider informing patients conditions to allow them figure out the next move. Keeping the information on terminal illnesses for patients will only make their conditions worse.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4</a:t>
            </a:fld>
            <a:endParaRPr lang="en-GB" dirty="0"/>
          </a:p>
        </p:txBody>
      </p:sp>
    </p:spTree>
    <p:extLst>
      <p:ext uri="{BB962C8B-B14F-4D97-AF65-F5344CB8AC3E}">
        <p14:creationId xmlns="" xmlns:p14="http://schemas.microsoft.com/office/powerpoint/2010/main" val="374194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Patient</a:t>
            </a:r>
            <a:r>
              <a:rPr lang="en-GB" baseline="0" dirty="0" smtClean="0"/>
              <a:t>s have full rights to know al the details of the terminal illnesses they are ailing (Zwitter, 2019). When patients and their families know about the severity of their patient’s conditions, they are able to make either short or long-term goals in life. They will also decide whether to include their patient in the plans or not. Therefore, every one who is connected to the patent will be able to prepare for the loss of their loved ones.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5</a:t>
            </a:fld>
            <a:endParaRPr lang="en-GB" dirty="0"/>
          </a:p>
        </p:txBody>
      </p:sp>
    </p:spTree>
    <p:extLst>
      <p:ext uri="{BB962C8B-B14F-4D97-AF65-F5344CB8AC3E}">
        <p14:creationId xmlns="" xmlns:p14="http://schemas.microsoft.com/office/powerpoint/2010/main" val="327068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 hold</a:t>
            </a:r>
            <a:r>
              <a:rPr lang="en-GB" baseline="0" dirty="0" smtClean="0"/>
              <a:t> on to the fact that healthcare providers should inform patients what exactly they are suffering from without delays (Zwitter, 2019). The relationship between patients and their physicians continues being string when there is honesty and transparency. As such, the relationship between physicians and patients is vital since it influences the delivery of care. Families should also be open to the patient to allow him or her make decisions without being manipulated.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6</a:t>
            </a:fld>
            <a:endParaRPr lang="en-GB" dirty="0"/>
          </a:p>
        </p:txBody>
      </p:sp>
    </p:spTree>
    <p:extLst>
      <p:ext uri="{BB962C8B-B14F-4D97-AF65-F5344CB8AC3E}">
        <p14:creationId xmlns="" xmlns:p14="http://schemas.microsoft.com/office/powerpoint/2010/main" val="2911684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this</a:t>
            </a:r>
            <a:r>
              <a:rPr lang="en-GB" baseline="0" dirty="0" smtClean="0"/>
              <a:t> case, it is evident that h</a:t>
            </a:r>
            <a:r>
              <a:rPr lang="en-GB" dirty="0" smtClean="0"/>
              <a:t>ealthcare</a:t>
            </a:r>
            <a:r>
              <a:rPr lang="en-GB" baseline="0" dirty="0" smtClean="0"/>
              <a:t> providers are basic stakeholders as far as disclosing of patient’s information is concerned (Avery, 2016). Notably, patients and their families are also fundamental since they are involved in decision making. Disclosure of information on the patient’s conditions should be done on the early stages of care provision with an intention to allow decision making. Decision making will impact both the patient and his or her relatives especially in planning future plans.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7</a:t>
            </a:fld>
            <a:endParaRPr lang="en-GB" dirty="0"/>
          </a:p>
        </p:txBody>
      </p:sp>
    </p:spTree>
    <p:extLst>
      <p:ext uri="{BB962C8B-B14F-4D97-AF65-F5344CB8AC3E}">
        <p14:creationId xmlns="" xmlns:p14="http://schemas.microsoft.com/office/powerpoint/2010/main" val="1018171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recognition of patient’s autonomy is ethical since it allows the administration of adequate and effective delivery of care (Avery, 2016). No matter the seriousness of the conditions, patients should be informed in order to help them come up with concrete solutions. On the same note, physicians should not manipulate patients to do things they are not willing. Thus, healthcare givers have the obligations of assisting patients on making suitable and concrete decisions based on their preferences and tastes.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8</a:t>
            </a:fld>
            <a:endParaRPr lang="en-GB" dirty="0"/>
          </a:p>
        </p:txBody>
      </p:sp>
    </p:spTree>
    <p:extLst>
      <p:ext uri="{BB962C8B-B14F-4D97-AF65-F5344CB8AC3E}">
        <p14:creationId xmlns="" xmlns:p14="http://schemas.microsoft.com/office/powerpoint/2010/main" val="1480400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vital</a:t>
            </a:r>
            <a:r>
              <a:rPr lang="en-GB" baseline="0" dirty="0" smtClean="0"/>
              <a:t> to ensure that critically ill patients have full access to care before they die regardless of what they are ailing from (Zwitter, 2019). On the same note, physicians are obligated to ensure accessibility to health for patients. Accessibility to health means that effective and adequate health delivery is granted to all patients. Information provided by healthcare providers should be used by the patient’s families to determine the costs needed upon the administration of care in hospitals. For that reason, they will be able to plan appropriately.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9</a:t>
            </a:fld>
            <a:endParaRPr lang="en-GB" dirty="0"/>
          </a:p>
        </p:txBody>
      </p:sp>
    </p:spTree>
    <p:extLst>
      <p:ext uri="{BB962C8B-B14F-4D97-AF65-F5344CB8AC3E}">
        <p14:creationId xmlns="" xmlns:p14="http://schemas.microsoft.com/office/powerpoint/2010/main" val="3986938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Consequence Based (Utilitarian) is vital for critically</a:t>
            </a:r>
            <a:r>
              <a:rPr lang="en-GB" baseline="0" dirty="0" smtClean="0"/>
              <a:t> patients since they are able to receive happiness before they die (Zwitter, 2019). Patients with critical conditions should be helped to achieve all levels of happiness to ensure they have a happy ending. Therefore, healthcare providers should centre care around the patients to ensure they receive maximum care. In addition, patients should not be forced to accommodate what they do not want when making decisions.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10</a:t>
            </a:fld>
            <a:endParaRPr lang="en-GB" dirty="0"/>
          </a:p>
        </p:txBody>
      </p:sp>
    </p:spTree>
    <p:extLst>
      <p:ext uri="{BB962C8B-B14F-4D97-AF65-F5344CB8AC3E}">
        <p14:creationId xmlns="" xmlns:p14="http://schemas.microsoft.com/office/powerpoint/2010/main" val="238151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Ethical aspects</a:t>
            </a:r>
            <a:r>
              <a:rPr lang="en-GB" baseline="0" dirty="0" smtClean="0"/>
              <a:t> are fundamental in delivery of care in the 21</a:t>
            </a:r>
            <a:r>
              <a:rPr lang="en-GB" baseline="30000" dirty="0" smtClean="0"/>
              <a:t>st</a:t>
            </a:r>
            <a:r>
              <a:rPr lang="en-GB" baseline="0" dirty="0" smtClean="0"/>
              <a:t> century. As such, it</a:t>
            </a:r>
            <a:r>
              <a:rPr lang="en-GB" dirty="0" smtClean="0"/>
              <a:t> is</a:t>
            </a:r>
            <a:r>
              <a:rPr lang="en-GB" baseline="0" dirty="0" smtClean="0"/>
              <a:t> ethical to provide patients with full information concerning their conditions to allow them make concrete decisions before it is too late. As such, concrete decisions are made when patients have full information. patients are also able to make decisions that will suit them as well as their families and relatives. </a:t>
            </a:r>
            <a:endParaRPr lang="en-GB" dirty="0"/>
          </a:p>
        </p:txBody>
      </p:sp>
      <p:sp>
        <p:nvSpPr>
          <p:cNvPr id="4" name="Slide Number Placeholder 3"/>
          <p:cNvSpPr>
            <a:spLocks noGrp="1"/>
          </p:cNvSpPr>
          <p:nvPr>
            <p:ph type="sldNum" sz="quarter" idx="10"/>
          </p:nvPr>
        </p:nvSpPr>
        <p:spPr/>
        <p:txBody>
          <a:bodyPr/>
          <a:lstStyle/>
          <a:p>
            <a:fld id="{41C3FEFD-1B5C-481D-B9AE-4BED8EA6842C}" type="slidenum">
              <a:rPr lang="en-GB" smtClean="0"/>
              <a:pPr/>
              <a:t>11</a:t>
            </a:fld>
            <a:endParaRPr lang="en-GB" dirty="0"/>
          </a:p>
        </p:txBody>
      </p:sp>
    </p:spTree>
    <p:extLst>
      <p:ext uri="{BB962C8B-B14F-4D97-AF65-F5344CB8AC3E}">
        <p14:creationId xmlns="" xmlns:p14="http://schemas.microsoft.com/office/powerpoint/2010/main" val="698130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267598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264275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83330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3631813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1285764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84853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354024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265283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3320497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1972578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2415115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4213259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204304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1875602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56998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82004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858A90-EE28-4FA3-B407-3CE0D14DD7E0}" type="datetimeFigureOut">
              <a:rPr lang="en-GB" smtClean="0"/>
              <a:pPr/>
              <a:t>01/08/2019</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6D1CAA4-AAF5-4012-B5EB-38300BA4E933}" type="slidenum">
              <a:rPr lang="en-GB" smtClean="0"/>
              <a:pPr/>
              <a:t>‹#›</a:t>
            </a:fld>
            <a:endParaRPr lang="en-GB" dirty="0"/>
          </a:p>
        </p:txBody>
      </p:sp>
    </p:spTree>
    <p:extLst>
      <p:ext uri="{BB962C8B-B14F-4D97-AF65-F5344CB8AC3E}">
        <p14:creationId xmlns="" xmlns:p14="http://schemas.microsoft.com/office/powerpoint/2010/main" val="39676226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3000" y="1562810"/>
            <a:ext cx="7766936" cy="1155031"/>
          </a:xfrm>
        </p:spPr>
        <p:txBody>
          <a:bodyPr/>
          <a:lstStyle/>
          <a:p>
            <a:pPr algn="ctr"/>
            <a:r>
              <a:rPr lang="en-GB" sz="3200" dirty="0" smtClean="0">
                <a:latin typeface="Times New Roman" panose="02020603050405020304" pitchFamily="18" charset="0"/>
                <a:cs typeface="Times New Roman" panose="02020603050405020304" pitchFamily="18" charset="0"/>
              </a:rPr>
              <a:t>Ethical Dilemmas</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49270" y="3406310"/>
            <a:ext cx="7766936" cy="10968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Disclosing </a:t>
            </a:r>
            <a:r>
              <a:rPr lang="en-GB" sz="2800" dirty="0">
                <a:latin typeface="Times New Roman" panose="02020603050405020304" pitchFamily="18" charset="0"/>
                <a:cs typeface="Times New Roman" panose="02020603050405020304" pitchFamily="18" charset="0"/>
              </a:rPr>
              <a:t>D</a:t>
            </a:r>
            <a:r>
              <a:rPr lang="en-GB" sz="2800" dirty="0" smtClean="0">
                <a:latin typeface="Times New Roman" panose="02020603050405020304" pitchFamily="18" charset="0"/>
                <a:cs typeface="Times New Roman" panose="02020603050405020304" pitchFamily="18" charset="0"/>
              </a:rPr>
              <a:t>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a:t>
            </a:r>
            <a:r>
              <a:rPr lang="en-GB" sz="2800" dirty="0">
                <a:latin typeface="Times New Roman" panose="02020603050405020304" pitchFamily="18" charset="0"/>
                <a:cs typeface="Times New Roman" panose="02020603050405020304" pitchFamily="18" charset="0"/>
              </a:rPr>
              <a:t>l</a:t>
            </a:r>
            <a:r>
              <a:rPr lang="en-GB" sz="2800" dirty="0" smtClean="0">
                <a:latin typeface="Times New Roman" panose="02020603050405020304" pitchFamily="18" charset="0"/>
                <a:cs typeface="Times New Roman" panose="02020603050405020304" pitchFamily="18" charset="0"/>
              </a:rPr>
              <a:t>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26004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80474"/>
            <a:ext cx="8596668" cy="80611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1" y="873308"/>
            <a:ext cx="9778108" cy="5157035"/>
          </a:xfrm>
        </p:spPr>
        <p:txBody>
          <a:bodyPr>
            <a:normAutofit/>
          </a:bodyPr>
          <a:lstStyle/>
          <a:p>
            <a:r>
              <a:rPr lang="en-GB" sz="2000" dirty="0" smtClean="0">
                <a:latin typeface="Times New Roman" panose="02020603050405020304" pitchFamily="18" charset="0"/>
                <a:cs typeface="Times New Roman" panose="02020603050405020304" pitchFamily="18" charset="0"/>
              </a:rPr>
              <a:t>Patient’s autonomy is a basic ethical aspect (</a:t>
            </a:r>
            <a:r>
              <a:rPr lang="fi-FI" sz="2000" dirty="0" smtClean="0">
                <a:latin typeface="Times New Roman" panose="02020603050405020304" pitchFamily="18" charset="0"/>
                <a:cs typeface="Times New Roman" panose="02020603050405020304" pitchFamily="18" charset="0"/>
              </a:rPr>
              <a:t>Hussaini </a:t>
            </a:r>
            <a:r>
              <a:rPr lang="fi-FI" sz="2000" dirty="0">
                <a:latin typeface="Times New Roman" panose="02020603050405020304" pitchFamily="18" charset="0"/>
                <a:cs typeface="Times New Roman" panose="02020603050405020304" pitchFamily="18" charset="0"/>
              </a:rPr>
              <a:t>&amp; </a:t>
            </a:r>
            <a:r>
              <a:rPr lang="fi-FI" sz="2000" dirty="0" smtClean="0">
                <a:latin typeface="Times New Roman" panose="02020603050405020304" pitchFamily="18" charset="0"/>
                <a:cs typeface="Times New Roman" panose="02020603050405020304" pitchFamily="18" charset="0"/>
              </a:rPr>
              <a:t>Ali, 2018</a:t>
            </a:r>
            <a:r>
              <a:rPr lang="fi-FI"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Patient’s should be told about their diagnosis and prognosis.</a:t>
            </a:r>
          </a:p>
          <a:p>
            <a:r>
              <a:rPr lang="en-GB" sz="2000" dirty="0" smtClean="0">
                <a:latin typeface="Times New Roman" panose="02020603050405020304" pitchFamily="18" charset="0"/>
                <a:cs typeface="Times New Roman" panose="02020603050405020304" pitchFamily="18" charset="0"/>
              </a:rPr>
              <a:t>Families and relatives should assist the patient in making decisions.</a:t>
            </a:r>
          </a:p>
          <a:p>
            <a:r>
              <a:rPr lang="en-GB" sz="2000" dirty="0" smtClean="0">
                <a:latin typeface="Times New Roman" panose="02020603050405020304" pitchFamily="18" charset="0"/>
                <a:cs typeface="Times New Roman" panose="02020603050405020304" pitchFamily="18" charset="0"/>
              </a:rPr>
              <a:t>Physicians should consider decisions made my the patient.</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02606" y="3525253"/>
            <a:ext cx="9087352" cy="2955256"/>
          </a:xfrm>
          <a:prstGeom prst="rect">
            <a:avLst/>
          </a:prstGeom>
        </p:spPr>
      </p:pic>
    </p:spTree>
    <p:extLst>
      <p:ext uri="{BB962C8B-B14F-4D97-AF65-F5344CB8AC3E}">
        <p14:creationId xmlns="" xmlns:p14="http://schemas.microsoft.com/office/powerpoint/2010/main" val="3745176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1106"/>
            <a:ext cx="8596668" cy="92643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Disclosing Diagnosis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05610"/>
            <a:ext cx="8596668" cy="2847412"/>
          </a:xfrm>
        </p:spPr>
        <p:txBody>
          <a:bodyPr>
            <a:normAutofit/>
          </a:bodyPr>
          <a:lstStyle/>
          <a:p>
            <a:r>
              <a:rPr lang="en-GB" sz="2000" dirty="0" smtClean="0">
                <a:latin typeface="Times New Roman" panose="02020603050405020304" pitchFamily="18" charset="0"/>
                <a:cs typeface="Times New Roman" panose="02020603050405020304" pitchFamily="18" charset="0"/>
              </a:rPr>
              <a:t>Physicians and nurses ought to be courageous upon disclosure. </a:t>
            </a:r>
          </a:p>
          <a:p>
            <a:r>
              <a:rPr lang="en-GB" sz="2000" dirty="0" smtClean="0">
                <a:latin typeface="Times New Roman" panose="02020603050405020304" pitchFamily="18" charset="0"/>
                <a:cs typeface="Times New Roman" panose="02020603050405020304" pitchFamily="18" charset="0"/>
              </a:rPr>
              <a:t>Patients have rights to be fully informed on </a:t>
            </a:r>
            <a:r>
              <a:rPr lang="en-GB" sz="2000" dirty="0">
                <a:latin typeface="Times New Roman" panose="02020603050405020304" pitchFamily="18" charset="0"/>
                <a:cs typeface="Times New Roman" panose="02020603050405020304" pitchFamily="18" charset="0"/>
              </a:rPr>
              <a:t>their </a:t>
            </a:r>
            <a:r>
              <a:rPr lang="en-GB" sz="2000" dirty="0" smtClean="0">
                <a:latin typeface="Times New Roman" panose="02020603050405020304" pitchFamily="18" charset="0"/>
                <a:cs typeface="Times New Roman" panose="02020603050405020304" pitchFamily="18" charset="0"/>
              </a:rPr>
              <a:t>conditions (</a:t>
            </a:r>
            <a:r>
              <a:rPr lang="en-GB" sz="2000" dirty="0">
                <a:latin typeface="Times New Roman" panose="02020603050405020304" pitchFamily="18" charset="0"/>
                <a:cs typeface="Times New Roman" panose="02020603050405020304" pitchFamily="18" charset="0"/>
              </a:rPr>
              <a:t>Zwitter, 2019</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Disclosing the patient’s conditions should be done on early stages.</a:t>
            </a:r>
          </a:p>
          <a:p>
            <a:r>
              <a:rPr lang="en-GB" sz="2000" dirty="0" smtClean="0">
                <a:latin typeface="Times New Roman" panose="02020603050405020304" pitchFamily="18" charset="0"/>
                <a:cs typeface="Times New Roman" panose="02020603050405020304" pitchFamily="18" charset="0"/>
              </a:rPr>
              <a:t>Physicians should help patients in decision making.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43100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7042"/>
            <a:ext cx="8596668" cy="80611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Description of the Dilemma</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6284" y="1239443"/>
            <a:ext cx="9723356" cy="5197642"/>
          </a:xfrm>
        </p:spPr>
        <p:txBody>
          <a:bodyPr/>
          <a:lstStyle/>
          <a:p>
            <a:r>
              <a:rPr lang="en-GB" sz="2000" dirty="0" smtClean="0">
                <a:latin typeface="Times New Roman" pitchFamily="18" charset="0"/>
                <a:cs typeface="Times New Roman" pitchFamily="18" charset="0"/>
              </a:rPr>
              <a:t>Physicians are not confident enough to disclose patient’s conditions.</a:t>
            </a:r>
          </a:p>
          <a:p>
            <a:r>
              <a:rPr lang="en-GB" sz="2000" dirty="0" smtClean="0">
                <a:latin typeface="Times New Roman" pitchFamily="18" charset="0"/>
                <a:cs typeface="Times New Roman" pitchFamily="18" charset="0"/>
              </a:rPr>
              <a:t>Healthcare providers avoid demotivating their patients.</a:t>
            </a:r>
          </a:p>
          <a:p>
            <a:r>
              <a:rPr lang="en-GB" sz="2000" dirty="0" smtClean="0">
                <a:latin typeface="Times New Roman" pitchFamily="18" charset="0"/>
                <a:cs typeface="Times New Roman" pitchFamily="18" charset="0"/>
              </a:rPr>
              <a:t>Critically ill patients get weaker </a:t>
            </a:r>
            <a:r>
              <a:rPr lang="en-GB" sz="2000" dirty="0">
                <a:latin typeface="Times New Roman" pitchFamily="18" charset="0"/>
                <a:cs typeface="Times New Roman" pitchFamily="18" charset="0"/>
              </a:rPr>
              <a:t>upon </a:t>
            </a:r>
            <a:r>
              <a:rPr lang="en-GB" sz="2000" dirty="0" smtClean="0">
                <a:latin typeface="Times New Roman" pitchFamily="18" charset="0"/>
                <a:cs typeface="Times New Roman" pitchFamily="18" charset="0"/>
              </a:rPr>
              <a:t>disclosure (Zwitter, 2019). </a:t>
            </a:r>
          </a:p>
          <a:p>
            <a:r>
              <a:rPr lang="en-GB" sz="2000" dirty="0" smtClean="0">
                <a:latin typeface="Times New Roman" pitchFamily="18" charset="0"/>
                <a:cs typeface="Times New Roman" pitchFamily="18" charset="0"/>
              </a:rPr>
              <a:t>Physicians should be honest and transparent.</a:t>
            </a:r>
          </a:p>
          <a:p>
            <a:endParaRPr lang="en-GB" dirty="0" smtClean="0"/>
          </a:p>
          <a:p>
            <a:endParaRPr lang="en-GB" dirty="0"/>
          </a:p>
        </p:txBody>
      </p:sp>
      <p:pic>
        <p:nvPicPr>
          <p:cNvPr id="4" name="Picture 3"/>
          <p:cNvPicPr>
            <a:picLocks noChangeAspect="1"/>
          </p:cNvPicPr>
          <p:nvPr/>
        </p:nvPicPr>
        <p:blipFill>
          <a:blip r:embed="rId3"/>
          <a:stretch>
            <a:fillRect/>
          </a:stretch>
        </p:blipFill>
        <p:spPr>
          <a:xfrm>
            <a:off x="778934" y="3600805"/>
            <a:ext cx="6998813" cy="1990725"/>
          </a:xfrm>
          <a:prstGeom prst="rect">
            <a:avLst/>
          </a:prstGeom>
        </p:spPr>
      </p:pic>
    </p:spTree>
    <p:extLst>
      <p:ext uri="{BB962C8B-B14F-4D97-AF65-F5344CB8AC3E}">
        <p14:creationId xmlns="" xmlns:p14="http://schemas.microsoft.com/office/powerpoint/2010/main" val="57002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3032"/>
            <a:ext cx="8596668" cy="990600"/>
          </a:xfrm>
        </p:spPr>
        <p:txBody>
          <a:bodyPr>
            <a:normAutofit/>
          </a:bodyPr>
          <a:lstStyle/>
          <a:p>
            <a:pPr algn="ctr"/>
            <a:r>
              <a:rPr lang="en-GB" sz="2800" dirty="0">
                <a:latin typeface="Times New Roman" panose="02020603050405020304" pitchFamily="18" charset="0"/>
                <a:cs typeface="Times New Roman" panose="02020603050405020304" pitchFamily="18" charset="0"/>
              </a:rPr>
              <a:t>The R</a:t>
            </a:r>
            <a:r>
              <a:rPr lang="en-GB" sz="2800" dirty="0" smtClean="0">
                <a:latin typeface="Times New Roman" panose="02020603050405020304" pitchFamily="18" charset="0"/>
                <a:cs typeface="Times New Roman" panose="02020603050405020304" pitchFamily="18" charset="0"/>
              </a:rPr>
              <a:t>ationale for Disclosing Diagnosis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63266" y="1457575"/>
            <a:ext cx="9790140" cy="4865853"/>
          </a:xfrm>
        </p:spPr>
        <p:txBody>
          <a:bodyPr>
            <a:normAutofit/>
          </a:bodyPr>
          <a:lstStyle/>
          <a:p>
            <a:r>
              <a:rPr lang="en-GB" sz="2000" dirty="0" smtClean="0">
                <a:latin typeface="Times New Roman" panose="02020603050405020304" pitchFamily="18" charset="0"/>
                <a:cs typeface="Times New Roman" panose="02020603050405020304" pitchFamily="18" charset="0"/>
              </a:rPr>
              <a:t>Patients have the right to know their terminal illnesses.</a:t>
            </a:r>
          </a:p>
          <a:p>
            <a:r>
              <a:rPr lang="en-GB" sz="2000" dirty="0" smtClean="0">
                <a:latin typeface="Times New Roman" panose="02020603050405020304" pitchFamily="18" charset="0"/>
                <a:cs typeface="Times New Roman" panose="02020603050405020304" pitchFamily="18" charset="0"/>
              </a:rPr>
              <a:t>It is unethical to hold the truth </a:t>
            </a:r>
            <a:r>
              <a:rPr lang="en-GB" sz="2000" dirty="0">
                <a:latin typeface="Times New Roman" panose="02020603050405020304" pitchFamily="18" charset="0"/>
                <a:cs typeface="Times New Roman" panose="02020603050405020304" pitchFamily="18" charset="0"/>
              </a:rPr>
              <a:t>from </a:t>
            </a:r>
            <a:r>
              <a:rPr lang="en-GB" sz="2000" dirty="0" smtClean="0">
                <a:latin typeface="Times New Roman" panose="02020603050405020304" pitchFamily="18" charset="0"/>
                <a:cs typeface="Times New Roman" panose="02020603050405020304" pitchFamily="18" charset="0"/>
              </a:rPr>
              <a:t>them (Zwitter, 2019).</a:t>
            </a:r>
          </a:p>
          <a:p>
            <a:r>
              <a:rPr lang="en-GB" sz="2000" dirty="0" smtClean="0">
                <a:latin typeface="Times New Roman" panose="02020603050405020304" pitchFamily="18" charset="0"/>
                <a:cs typeface="Times New Roman" panose="02020603050405020304" pitchFamily="18" charset="0"/>
              </a:rPr>
              <a:t>Relatives and patients will be able to plan their life appropriately.</a:t>
            </a:r>
          </a:p>
          <a:p>
            <a:r>
              <a:rPr lang="en-GB" sz="2000" dirty="0" smtClean="0">
                <a:latin typeface="Times New Roman" panose="02020603050405020304" pitchFamily="18" charset="0"/>
                <a:cs typeface="Times New Roman" panose="02020603050405020304" pitchFamily="18" charset="0"/>
              </a:rPr>
              <a:t>Patients will be able to make end of life decisions well.</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09977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0632"/>
            <a:ext cx="8596668" cy="7339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My </a:t>
            </a:r>
            <a:r>
              <a:rPr lang="en-GB" sz="2800" dirty="0">
                <a:latin typeface="Times New Roman" panose="02020603050405020304" pitchFamily="18" charset="0"/>
                <a:cs typeface="Times New Roman" panose="02020603050405020304" pitchFamily="18" charset="0"/>
              </a:rPr>
              <a:t>P</a:t>
            </a:r>
            <a:r>
              <a:rPr lang="en-GB" sz="2800" dirty="0" smtClean="0">
                <a:latin typeface="Times New Roman" panose="02020603050405020304" pitchFamily="18" charset="0"/>
                <a:cs typeface="Times New Roman" panose="02020603050405020304" pitchFamily="18" charset="0"/>
              </a:rPr>
              <a:t>roposed Resolution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5131" y="825638"/>
            <a:ext cx="8596668" cy="5467433"/>
          </a:xfrm>
        </p:spPr>
        <p:txBody>
          <a:bodyPr>
            <a:normAutofit/>
          </a:bodyPr>
          <a:lstStyle/>
          <a:p>
            <a:r>
              <a:rPr lang="en-GB" sz="2000" dirty="0" smtClean="0">
                <a:latin typeface="Times New Roman" panose="02020603050405020304" pitchFamily="18" charset="0"/>
                <a:cs typeface="Times New Roman" panose="02020603050405020304" pitchFamily="18" charset="0"/>
              </a:rPr>
              <a:t>Healthcare givers should inform patients on their conditions.</a:t>
            </a:r>
          </a:p>
          <a:p>
            <a:r>
              <a:rPr lang="en-GB" sz="2000" dirty="0" smtClean="0">
                <a:latin typeface="Times New Roman" panose="02020603050405020304" pitchFamily="18" charset="0"/>
                <a:cs typeface="Times New Roman" panose="02020603050405020304" pitchFamily="18" charset="0"/>
              </a:rPr>
              <a:t>Disclosing of the patient’s conditions should not </a:t>
            </a:r>
            <a:r>
              <a:rPr lang="en-GB" sz="2000" dirty="0">
                <a:latin typeface="Times New Roman" panose="02020603050405020304" pitchFamily="18" charset="0"/>
                <a:cs typeface="Times New Roman" panose="02020603050405020304" pitchFamily="18" charset="0"/>
              </a:rPr>
              <a:t>be </a:t>
            </a:r>
            <a:r>
              <a:rPr lang="en-GB" sz="2000" dirty="0" smtClean="0">
                <a:latin typeface="Times New Roman" panose="02020603050405020304" pitchFamily="18" charset="0"/>
                <a:cs typeface="Times New Roman" panose="02020603050405020304" pitchFamily="18" charset="0"/>
              </a:rPr>
              <a:t>delayed (Zwitter, 2019).</a:t>
            </a:r>
          </a:p>
          <a:p>
            <a:r>
              <a:rPr lang="en-GB" sz="2000" dirty="0" smtClean="0">
                <a:latin typeface="Times New Roman" panose="02020603050405020304" pitchFamily="18" charset="0"/>
                <a:cs typeface="Times New Roman" panose="02020603050405020304" pitchFamily="18" charset="0"/>
              </a:rPr>
              <a:t>Disclosing of the patient’s terminal illnesses strengthens patient-physician relationship. </a:t>
            </a:r>
          </a:p>
          <a:p>
            <a:r>
              <a:rPr lang="en-GB" sz="2000" dirty="0" smtClean="0">
                <a:latin typeface="Times New Roman" panose="02020603050405020304" pitchFamily="18" charset="0"/>
                <a:cs typeface="Times New Roman" panose="02020603050405020304" pitchFamily="18" charset="0"/>
              </a:rPr>
              <a:t>Families and relatives should be open to their patient.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053144" y="3619246"/>
            <a:ext cx="6397234" cy="2579848"/>
          </a:xfrm>
          <a:prstGeom prst="rect">
            <a:avLst/>
          </a:prstGeom>
        </p:spPr>
      </p:pic>
    </p:spTree>
    <p:extLst>
      <p:ext uri="{BB962C8B-B14F-4D97-AF65-F5344CB8AC3E}">
        <p14:creationId xmlns="" xmlns:p14="http://schemas.microsoft.com/office/powerpoint/2010/main" val="2665484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a:t>
            </a:r>
            <a:r>
              <a:rPr lang="en-GB" sz="2800" dirty="0">
                <a:latin typeface="Times New Roman" panose="02020603050405020304" pitchFamily="18" charset="0"/>
                <a:cs typeface="Times New Roman" panose="02020603050405020304" pitchFamily="18" charset="0"/>
              </a:rPr>
              <a:t>key </a:t>
            </a:r>
            <a:r>
              <a:rPr lang="en-GB" sz="2800" dirty="0" smtClean="0">
                <a:latin typeface="Times New Roman" panose="02020603050405020304" pitchFamily="18" charset="0"/>
                <a:cs typeface="Times New Roman" panose="02020603050405020304" pitchFamily="18" charset="0"/>
              </a:rPr>
              <a:t>Stakeholders </a:t>
            </a:r>
            <a:r>
              <a:rPr lang="en-GB" sz="2800" dirty="0">
                <a:latin typeface="Times New Roman" panose="02020603050405020304" pitchFamily="18" charset="0"/>
                <a:cs typeface="Times New Roman" panose="02020603050405020304" pitchFamily="18" charset="0"/>
              </a:rPr>
              <a:t>and F</a:t>
            </a:r>
            <a:r>
              <a:rPr lang="en-GB" sz="2800" dirty="0" smtClean="0">
                <a:latin typeface="Times New Roman" panose="02020603050405020304" pitchFamily="18" charset="0"/>
                <a:cs typeface="Times New Roman" panose="02020603050405020304" pitchFamily="18" charset="0"/>
              </a:rPr>
              <a:t>actors </a:t>
            </a:r>
            <a:r>
              <a:rPr lang="en-GB" sz="2800" dirty="0">
                <a:latin typeface="Times New Roman" panose="02020603050405020304" pitchFamily="18" charset="0"/>
                <a:cs typeface="Times New Roman" panose="02020603050405020304" pitchFamily="18" charset="0"/>
              </a:rPr>
              <a:t>in </a:t>
            </a:r>
            <a:r>
              <a:rPr lang="en-GB" sz="2800" dirty="0" smtClean="0">
                <a:latin typeface="Times New Roman" panose="02020603050405020304" pitchFamily="18" charset="0"/>
                <a:cs typeface="Times New Roman" panose="02020603050405020304" pitchFamily="18" charset="0"/>
              </a:rPr>
              <a:t>Support </a:t>
            </a:r>
            <a:r>
              <a:rPr lang="en-GB" sz="2800" dirty="0">
                <a:latin typeface="Times New Roman" panose="02020603050405020304" pitchFamily="18" charset="0"/>
                <a:cs typeface="Times New Roman" panose="02020603050405020304" pitchFamily="18" charset="0"/>
              </a:rPr>
              <a:t>of the </a:t>
            </a:r>
            <a:r>
              <a:rPr lang="en-GB" sz="2800" dirty="0" smtClean="0">
                <a:latin typeface="Times New Roman" panose="02020603050405020304" pitchFamily="18" charset="0"/>
                <a:cs typeface="Times New Roman" panose="02020603050405020304" pitchFamily="18" charset="0"/>
              </a:rPr>
              <a:t>Issue Resolution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2160589"/>
            <a:ext cx="9116371" cy="4300369"/>
          </a:xfrm>
        </p:spPr>
        <p:txBody>
          <a:bodyPr>
            <a:normAutofit/>
          </a:bodyPr>
          <a:lstStyle/>
          <a:p>
            <a:r>
              <a:rPr lang="en-GB" sz="2000" dirty="0" smtClean="0">
                <a:latin typeface="Times New Roman" panose="02020603050405020304" pitchFamily="18" charset="0"/>
                <a:cs typeface="Times New Roman" panose="02020603050405020304" pitchFamily="18" charset="0"/>
              </a:rPr>
              <a:t>Healthcare providers are key stakeholders </a:t>
            </a:r>
            <a:r>
              <a:rPr lang="en-GB" sz="2000" dirty="0">
                <a:latin typeface="Times New Roman" panose="02020603050405020304" pitchFamily="18" charset="0"/>
                <a:cs typeface="Times New Roman" panose="02020603050405020304" pitchFamily="18" charset="0"/>
              </a:rPr>
              <a:t>in </a:t>
            </a:r>
            <a:r>
              <a:rPr lang="en-GB" sz="2000" dirty="0" smtClean="0">
                <a:latin typeface="Times New Roman" panose="02020603050405020304" pitchFamily="18" charset="0"/>
                <a:cs typeface="Times New Roman" panose="02020603050405020304" pitchFamily="18" charset="0"/>
              </a:rPr>
              <a:t>disclosure (Avery, 2016).</a:t>
            </a:r>
          </a:p>
          <a:p>
            <a:r>
              <a:rPr lang="en-GB" sz="2000" dirty="0" smtClean="0">
                <a:latin typeface="Times New Roman" panose="02020603050405020304" pitchFamily="18" charset="0"/>
                <a:cs typeface="Times New Roman" panose="02020603050405020304" pitchFamily="18" charset="0"/>
              </a:rPr>
              <a:t>Patients and their families are also key stakeholders.</a:t>
            </a:r>
          </a:p>
          <a:p>
            <a:r>
              <a:rPr lang="en-GB" sz="2000" dirty="0" smtClean="0">
                <a:latin typeface="Times New Roman" panose="02020603050405020304" pitchFamily="18" charset="0"/>
                <a:cs typeface="Times New Roman" panose="02020603050405020304" pitchFamily="18" charset="0"/>
              </a:rPr>
              <a:t>Patients should be disclosed their terminal illness to be able to plan.</a:t>
            </a:r>
          </a:p>
          <a:p>
            <a:r>
              <a:rPr lang="en-GB" sz="2000" dirty="0" smtClean="0">
                <a:latin typeface="Times New Roman" panose="02020603050405020304" pitchFamily="18" charset="0"/>
                <a:cs typeface="Times New Roman" panose="02020603050405020304" pitchFamily="18" charset="0"/>
              </a:rPr>
              <a:t>Disclosure will allow decision making.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99182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4854"/>
            <a:ext cx="8596668" cy="85424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Ethical Principles (Patient’s Autonomy)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1063" y="1147628"/>
            <a:ext cx="8596668" cy="4212562"/>
          </a:xfrm>
        </p:spPr>
        <p:txBody>
          <a:bodyPr>
            <a:normAutofit/>
          </a:bodyPr>
          <a:lstStyle/>
          <a:p>
            <a:r>
              <a:rPr lang="en-GB" sz="2000" dirty="0" smtClean="0">
                <a:latin typeface="Times New Roman" panose="02020603050405020304" pitchFamily="18" charset="0"/>
                <a:cs typeface="Times New Roman" panose="02020603050405020304" pitchFamily="18" charset="0"/>
              </a:rPr>
              <a:t>Patients autonomy is an ethical aspect in healthcare.</a:t>
            </a:r>
          </a:p>
          <a:p>
            <a:r>
              <a:rPr lang="en-GB" sz="2000" dirty="0" smtClean="0">
                <a:latin typeface="Times New Roman" panose="02020603050405020304" pitchFamily="18" charset="0"/>
                <a:cs typeface="Times New Roman" panose="02020603050405020304" pitchFamily="18" charset="0"/>
              </a:rPr>
              <a:t>Patients have full rights to know about </a:t>
            </a:r>
            <a:r>
              <a:rPr lang="en-GB" sz="2000" dirty="0">
                <a:latin typeface="Times New Roman" panose="02020603050405020304" pitchFamily="18" charset="0"/>
                <a:cs typeface="Times New Roman" panose="02020603050405020304" pitchFamily="18" charset="0"/>
              </a:rPr>
              <a:t>their </a:t>
            </a:r>
            <a:r>
              <a:rPr lang="en-GB" sz="2000" dirty="0" smtClean="0">
                <a:latin typeface="Times New Roman" panose="02020603050405020304" pitchFamily="18" charset="0"/>
                <a:cs typeface="Times New Roman" panose="02020603050405020304" pitchFamily="18" charset="0"/>
              </a:rPr>
              <a:t>conditions (Avery, 2016).</a:t>
            </a:r>
          </a:p>
          <a:p>
            <a:r>
              <a:rPr lang="en-GB" sz="2000" dirty="0" smtClean="0">
                <a:latin typeface="Times New Roman" panose="02020603050405020304" pitchFamily="18" charset="0"/>
                <a:cs typeface="Times New Roman" panose="02020603050405020304" pitchFamily="18" charset="0"/>
              </a:rPr>
              <a:t>Violation of the patient’s autonomy is unethical. </a:t>
            </a:r>
          </a:p>
          <a:p>
            <a:r>
              <a:rPr lang="en-GB" sz="2000" dirty="0" smtClean="0">
                <a:latin typeface="Times New Roman" panose="02020603050405020304" pitchFamily="18" charset="0"/>
                <a:cs typeface="Times New Roman" panose="02020603050405020304" pitchFamily="18" charset="0"/>
              </a:rPr>
              <a:t>Physicians should not force patients to receive care.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3644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2752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Access and Costs as Policy Drivers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491916"/>
            <a:ext cx="9766078" cy="4848727"/>
          </a:xfrm>
        </p:spPr>
        <p:txBody>
          <a:bodyPr>
            <a:normAutofit/>
          </a:bodyPr>
          <a:lstStyle/>
          <a:p>
            <a:r>
              <a:rPr lang="en-GB" sz="2000" dirty="0" smtClean="0">
                <a:latin typeface="Times New Roman" panose="02020603050405020304" pitchFamily="18" charset="0"/>
                <a:cs typeface="Times New Roman" panose="02020603050405020304" pitchFamily="18" charset="0"/>
              </a:rPr>
              <a:t>Critical patients should have access to full care.</a:t>
            </a:r>
          </a:p>
          <a:p>
            <a:r>
              <a:rPr lang="en-GB" sz="2000" dirty="0" smtClean="0">
                <a:latin typeface="Times New Roman" panose="02020603050405020304" pitchFamily="18" charset="0"/>
                <a:cs typeface="Times New Roman" panose="02020603050405020304" pitchFamily="18" charset="0"/>
              </a:rPr>
              <a:t>Access to care will allow the patients die </a:t>
            </a:r>
            <a:r>
              <a:rPr lang="en-GB" sz="2000" dirty="0">
                <a:latin typeface="Times New Roman" panose="02020603050405020304" pitchFamily="18" charset="0"/>
                <a:cs typeface="Times New Roman" panose="02020603050405020304" pitchFamily="18" charset="0"/>
              </a:rPr>
              <a:t>in </a:t>
            </a:r>
            <a:r>
              <a:rPr lang="en-GB" sz="2000" dirty="0" smtClean="0">
                <a:latin typeface="Times New Roman" panose="02020603050405020304" pitchFamily="18" charset="0"/>
                <a:cs typeface="Times New Roman" panose="02020603050405020304" pitchFamily="18" charset="0"/>
              </a:rPr>
              <a:t>dignity (Zwitter, 2019).</a:t>
            </a:r>
          </a:p>
          <a:p>
            <a:r>
              <a:rPr lang="en-GB" sz="2000" dirty="0" smtClean="0">
                <a:latin typeface="Times New Roman" panose="02020603050405020304" pitchFamily="18" charset="0"/>
                <a:cs typeface="Times New Roman" panose="02020603050405020304" pitchFamily="18" charset="0"/>
              </a:rPr>
              <a:t>Relatives and families should use the information to determine the costs.</a:t>
            </a:r>
          </a:p>
          <a:p>
            <a:r>
              <a:rPr lang="en-GB" sz="2000" dirty="0" smtClean="0">
                <a:latin typeface="Times New Roman" panose="02020603050405020304" pitchFamily="18" charset="0"/>
                <a:cs typeface="Times New Roman" panose="02020603050405020304" pitchFamily="18" charset="0"/>
              </a:rPr>
              <a:t>Costs are vital in dealing with patients with critical conditions.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657601"/>
            <a:ext cx="7828992" cy="2911642"/>
          </a:xfrm>
          <a:prstGeom prst="rect">
            <a:avLst/>
          </a:prstGeom>
        </p:spPr>
      </p:pic>
    </p:spTree>
    <p:extLst>
      <p:ext uri="{BB962C8B-B14F-4D97-AF65-F5344CB8AC3E}">
        <p14:creationId xmlns="" xmlns:p14="http://schemas.microsoft.com/office/powerpoint/2010/main" val="803492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991" y="393032"/>
            <a:ext cx="8596668" cy="71387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Consequence </a:t>
            </a:r>
            <a:r>
              <a:rPr lang="en-GB" sz="2800" dirty="0">
                <a:latin typeface="Times New Roman" panose="02020603050405020304" pitchFamily="18" charset="0"/>
                <a:cs typeface="Times New Roman" panose="02020603050405020304" pitchFamily="18" charset="0"/>
              </a:rPr>
              <a:t>Based (</a:t>
            </a:r>
            <a:r>
              <a:rPr lang="en-GB" sz="2800" dirty="0" smtClean="0">
                <a:latin typeface="Times New Roman" panose="02020603050405020304" pitchFamily="18" charset="0"/>
                <a:cs typeface="Times New Roman" panose="02020603050405020304" pitchFamily="18" charset="0"/>
              </a:rPr>
              <a:t>Utilitarian)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5131" y="1025461"/>
            <a:ext cx="8596668" cy="4453194"/>
          </a:xfrm>
        </p:spPr>
        <p:txBody>
          <a:bodyPr>
            <a:normAutofit/>
          </a:bodyPr>
          <a:lstStyle/>
          <a:p>
            <a:r>
              <a:rPr lang="en-GB" sz="2000" dirty="0" smtClean="0">
                <a:latin typeface="Times New Roman" panose="02020603050405020304" pitchFamily="18" charset="0"/>
                <a:cs typeface="Times New Roman" panose="02020603050405020304" pitchFamily="18" charset="0"/>
              </a:rPr>
              <a:t>It maximizes the happiness of </a:t>
            </a:r>
            <a:r>
              <a:rPr lang="en-GB" sz="2000" dirty="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patients </a:t>
            </a:r>
            <a:r>
              <a:rPr lang="en-GB"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Zwitter, 2019). </a:t>
            </a:r>
          </a:p>
          <a:p>
            <a:r>
              <a:rPr lang="en-GB" sz="2000" dirty="0" smtClean="0">
                <a:latin typeface="Times New Roman" panose="02020603050405020304" pitchFamily="18" charset="0"/>
                <a:cs typeface="Times New Roman" panose="02020603050405020304" pitchFamily="18" charset="0"/>
              </a:rPr>
              <a:t>Provision of care should be centred around the patient.</a:t>
            </a:r>
          </a:p>
          <a:p>
            <a:r>
              <a:rPr lang="en-GB" sz="2000" dirty="0" smtClean="0">
                <a:latin typeface="Times New Roman" panose="02020603050405020304" pitchFamily="18" charset="0"/>
                <a:cs typeface="Times New Roman" panose="02020603050405020304" pitchFamily="18" charset="0"/>
              </a:rPr>
              <a:t>Patients should be allowed to make decisions. </a:t>
            </a:r>
          </a:p>
          <a:p>
            <a:r>
              <a:rPr lang="en-GB" sz="2000" dirty="0" smtClean="0">
                <a:latin typeface="Times New Roman" panose="02020603050405020304" pitchFamily="18" charset="0"/>
                <a:cs typeface="Times New Roman" panose="02020603050405020304" pitchFamily="18" charset="0"/>
              </a:rPr>
              <a:t>End of life care is vital to the patient.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13594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81" y="284747"/>
            <a:ext cx="8596668" cy="74996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5997" y="842211"/>
            <a:ext cx="11610919" cy="6015789"/>
          </a:xfrm>
        </p:spPr>
        <p:txBody>
          <a:bodyPr>
            <a:normAutofit/>
          </a:bodyPr>
          <a:lstStyle/>
          <a:p>
            <a:r>
              <a:rPr lang="en-GB" sz="2000" dirty="0" smtClean="0">
                <a:latin typeface="Times New Roman" panose="02020603050405020304" pitchFamily="18" charset="0"/>
                <a:cs typeface="Times New Roman" panose="02020603050405020304" pitchFamily="18" charset="0"/>
              </a:rPr>
              <a:t>Patients should be notified of their conditions. </a:t>
            </a:r>
          </a:p>
          <a:p>
            <a:r>
              <a:rPr lang="en-GB" sz="2000" dirty="0" smtClean="0">
                <a:latin typeface="Times New Roman" panose="02020603050405020304" pitchFamily="18" charset="0"/>
                <a:cs typeface="Times New Roman" panose="02020603050405020304" pitchFamily="18" charset="0"/>
              </a:rPr>
              <a:t>Disclosing of this information should be done early.</a:t>
            </a:r>
          </a:p>
          <a:p>
            <a:r>
              <a:rPr lang="en-GB" sz="2000" dirty="0" smtClean="0">
                <a:latin typeface="Times New Roman" panose="02020603050405020304" pitchFamily="18" charset="0"/>
                <a:cs typeface="Times New Roman" panose="02020603050405020304" pitchFamily="18" charset="0"/>
              </a:rPr>
              <a:t>Concrete decisions are made when patients have full information.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Physicians are obligated to disclose the patient’s conditions. </a:t>
            </a: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479504" y="2752109"/>
            <a:ext cx="11289632" cy="3541799"/>
          </a:xfrm>
          <a:prstGeom prst="rect">
            <a:avLst/>
          </a:prstGeom>
        </p:spPr>
      </p:pic>
    </p:spTree>
    <p:extLst>
      <p:ext uri="{BB962C8B-B14F-4D97-AF65-F5344CB8AC3E}">
        <p14:creationId xmlns="" xmlns:p14="http://schemas.microsoft.com/office/powerpoint/2010/main" val="4128026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2874"/>
            <a:ext cx="8596668" cy="8101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0047" y="1033606"/>
            <a:ext cx="9080277" cy="4944978"/>
          </a:xfrm>
        </p:spPr>
        <p:txBody>
          <a:bodyPr>
            <a:normAutofit/>
          </a:bodyPr>
          <a:lstStyle/>
          <a:p>
            <a:r>
              <a:rPr lang="en-GB" sz="2000" dirty="0">
                <a:latin typeface="Times New Roman" panose="02020603050405020304" pitchFamily="18" charset="0"/>
                <a:cs typeface="Times New Roman" panose="02020603050405020304" pitchFamily="18" charset="0"/>
              </a:rPr>
              <a:t>Avery, G. (2016). </a:t>
            </a:r>
            <a:r>
              <a:rPr lang="en-GB" sz="2000" i="1" dirty="0">
                <a:latin typeface="Times New Roman" panose="02020603050405020304" pitchFamily="18" charset="0"/>
                <a:cs typeface="Times New Roman" panose="02020603050405020304" pitchFamily="18" charset="0"/>
              </a:rPr>
              <a:t>Law and ethics in nursing and healthcare: an introduction</a:t>
            </a:r>
            <a:r>
              <a:rPr lang="en-GB" sz="2000" dirty="0">
                <a:latin typeface="Times New Roman" panose="02020603050405020304" pitchFamily="18" charset="0"/>
                <a:cs typeface="Times New Roman" panose="02020603050405020304" pitchFamily="18" charset="0"/>
              </a:rPr>
              <a:t>. Sage.</a:t>
            </a:r>
          </a:p>
          <a:p>
            <a:r>
              <a:rPr lang="en-GB" sz="2000" dirty="0">
                <a:latin typeface="Times New Roman" panose="02020603050405020304" pitchFamily="18" charset="0"/>
                <a:cs typeface="Times New Roman" panose="02020603050405020304" pitchFamily="18" charset="0"/>
              </a:rPr>
              <a:t>Hussaini, M. N., &amp; Ali, A. D. (2018). Truth Telling A Dilemma: To Tell or Not To Tell. </a:t>
            </a:r>
            <a:r>
              <a:rPr lang="en-GB" sz="2000" i="1" dirty="0">
                <a:latin typeface="Times New Roman" panose="02020603050405020304" pitchFamily="18" charset="0"/>
                <a:cs typeface="Times New Roman" panose="02020603050405020304" pitchFamily="18" charset="0"/>
              </a:rPr>
              <a:t>International journal of Nursing Didactics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(11), 01-03.</a:t>
            </a:r>
          </a:p>
          <a:p>
            <a:r>
              <a:rPr lang="en-GB" sz="2000" dirty="0">
                <a:latin typeface="Times New Roman" panose="02020603050405020304" pitchFamily="18" charset="0"/>
                <a:cs typeface="Times New Roman" panose="02020603050405020304" pitchFamily="18" charset="0"/>
              </a:rPr>
              <a:t>Zwitter, M. (2019). Autonomy and Its Limitations. In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(pp. 35-44). Springer, Cham.</a:t>
            </a:r>
          </a:p>
          <a:p>
            <a:r>
              <a:rPr lang="en-GB" sz="2000" dirty="0">
                <a:latin typeface="Times New Roman" panose="02020603050405020304" pitchFamily="18" charset="0"/>
                <a:cs typeface="Times New Roman" panose="02020603050405020304" pitchFamily="18" charset="0"/>
              </a:rPr>
              <a:t>Zwitter, M. (2019).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Springer.</a:t>
            </a:r>
          </a:p>
        </p:txBody>
      </p:sp>
    </p:spTree>
    <p:extLst>
      <p:ext uri="{BB962C8B-B14F-4D97-AF65-F5344CB8AC3E}">
        <p14:creationId xmlns="" xmlns:p14="http://schemas.microsoft.com/office/powerpoint/2010/main" val="17359227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290</TotalTime>
  <Words>1381</Words>
  <Application>Microsoft Office PowerPoint</Application>
  <PresentationFormat>Custom</PresentationFormat>
  <Paragraphs>77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Ethical Dilemmas</vt:lpstr>
      <vt:lpstr>Introduction</vt:lpstr>
      <vt:lpstr>Disclosing Diagnosis of Terminal Illness to Patients </vt:lpstr>
      <vt:lpstr>Description of the Dilemma</vt:lpstr>
      <vt:lpstr>The Rationale for Disclosing Diagnosis of Terminal Illness to Patients  </vt:lpstr>
      <vt:lpstr>My Proposed Resolution</vt:lpstr>
      <vt:lpstr>The key Stakeholders and Factors in Support of the Issue Resolution</vt:lpstr>
      <vt:lpstr>Ethical Principles (Patient’s Autonomy)</vt:lpstr>
      <vt:lpstr>Access and Costs as Policy Drivers</vt:lpstr>
      <vt:lpstr>Consequence Based (Utilitarian)</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dilemmas</dc:title>
  <dc:creator>Antony</dc:creator>
  <cp:lastModifiedBy>ADM</cp:lastModifiedBy>
  <cp:revision>44</cp:revision>
  <dcterms:created xsi:type="dcterms:W3CDTF">2019-07-31T12:35:56Z</dcterms:created>
  <dcterms:modified xsi:type="dcterms:W3CDTF">2019-08-01T00:53:18Z</dcterms:modified>
</cp:coreProperties>
</file>